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6" r:id="rId3"/>
    <p:sldId id="357" r:id="rId4"/>
    <p:sldId id="266" r:id="rId5"/>
    <p:sldId id="262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92" r:id="rId20"/>
    <p:sldId id="293" r:id="rId21"/>
    <p:sldId id="294" r:id="rId22"/>
    <p:sldId id="295" r:id="rId23"/>
    <p:sldId id="296" r:id="rId24"/>
    <p:sldId id="277" r:id="rId25"/>
    <p:sldId id="278" r:id="rId26"/>
    <p:sldId id="279" r:id="rId27"/>
    <p:sldId id="280" r:id="rId28"/>
    <p:sldId id="281" r:id="rId29"/>
    <p:sldId id="297" r:id="rId30"/>
    <p:sldId id="298" r:id="rId31"/>
    <p:sldId id="299" r:id="rId32"/>
    <p:sldId id="300" r:id="rId33"/>
    <p:sldId id="301" r:id="rId34"/>
    <p:sldId id="282" r:id="rId35"/>
    <p:sldId id="283" r:id="rId36"/>
    <p:sldId id="284" r:id="rId37"/>
    <p:sldId id="285" r:id="rId38"/>
    <p:sldId id="286" r:id="rId39"/>
    <p:sldId id="302" r:id="rId40"/>
    <p:sldId id="303" r:id="rId41"/>
    <p:sldId id="304" r:id="rId42"/>
    <p:sldId id="305" r:id="rId43"/>
    <p:sldId id="306" r:id="rId44"/>
    <p:sldId id="287" r:id="rId45"/>
    <p:sldId id="288" r:id="rId46"/>
    <p:sldId id="289" r:id="rId47"/>
    <p:sldId id="290" r:id="rId48"/>
    <p:sldId id="291" r:id="rId49"/>
    <p:sldId id="307" r:id="rId50"/>
    <p:sldId id="308" r:id="rId51"/>
    <p:sldId id="309" r:id="rId52"/>
    <p:sldId id="310" r:id="rId53"/>
    <p:sldId id="311" r:id="rId54"/>
    <p:sldId id="358" r:id="rId55"/>
    <p:sldId id="312" r:id="rId56"/>
    <p:sldId id="313" r:id="rId57"/>
    <p:sldId id="314" r:id="rId58"/>
    <p:sldId id="315" r:id="rId59"/>
    <p:sldId id="316" r:id="rId60"/>
    <p:sldId id="337" r:id="rId61"/>
    <p:sldId id="338" r:id="rId62"/>
    <p:sldId id="339" r:id="rId63"/>
    <p:sldId id="340" r:id="rId64"/>
    <p:sldId id="341" r:id="rId65"/>
    <p:sldId id="322" r:id="rId66"/>
    <p:sldId id="323" r:id="rId67"/>
    <p:sldId id="324" r:id="rId68"/>
    <p:sldId id="325" r:id="rId69"/>
    <p:sldId id="326" r:id="rId70"/>
    <p:sldId id="342" r:id="rId71"/>
    <p:sldId id="343" r:id="rId72"/>
    <p:sldId id="344" r:id="rId73"/>
    <p:sldId id="345" r:id="rId74"/>
    <p:sldId id="346" r:id="rId75"/>
    <p:sldId id="327" r:id="rId76"/>
    <p:sldId id="328" r:id="rId77"/>
    <p:sldId id="329" r:id="rId78"/>
    <p:sldId id="330" r:id="rId79"/>
    <p:sldId id="331" r:id="rId80"/>
    <p:sldId id="347" r:id="rId81"/>
    <p:sldId id="348" r:id="rId82"/>
    <p:sldId id="349" r:id="rId83"/>
    <p:sldId id="350" r:id="rId84"/>
    <p:sldId id="351" r:id="rId85"/>
    <p:sldId id="332" r:id="rId86"/>
    <p:sldId id="333" r:id="rId87"/>
    <p:sldId id="334" r:id="rId88"/>
    <p:sldId id="335" r:id="rId89"/>
    <p:sldId id="336" r:id="rId90"/>
    <p:sldId id="352" r:id="rId91"/>
    <p:sldId id="353" r:id="rId92"/>
    <p:sldId id="354" r:id="rId93"/>
    <p:sldId id="355" r:id="rId94"/>
    <p:sldId id="356" r:id="rId9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8492"/>
    <a:srgbClr val="FDF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59" autoAdjust="0"/>
    <p:restoredTop sz="95226" autoAdjust="0"/>
  </p:normalViewPr>
  <p:slideViewPr>
    <p:cSldViewPr snapToGrid="0">
      <p:cViewPr varScale="1">
        <p:scale>
          <a:sx n="69" d="100"/>
          <a:sy n="69" d="100"/>
        </p:scale>
        <p:origin x="77" y="4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616491" y="1485911"/>
            <a:ext cx="9527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不同种类基金优选策略对比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货币市场型基金不同优选策略指标对比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二年期回溯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417863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收益优选策略</a:t>
                      </a:r>
                      <a:endParaRPr lang="zh-CN" altLang="en-US" sz="16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</a:t>
                      </a:r>
                      <a:r>
                        <a:rPr lang="en-US" altLang="zh-CN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夏普优选策略</a:t>
                      </a:r>
                      <a:endParaRPr lang="zh-CN" altLang="en-US" sz="16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</a:t>
                      </a:r>
                      <a:r>
                        <a:rPr lang="en-US" altLang="zh-CN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回撤比优选策略</a:t>
                      </a:r>
                      <a:endParaRPr lang="zh-CN" altLang="en-US" sz="16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</a:t>
                      </a:r>
                      <a:r>
                        <a:rPr lang="en-US" altLang="zh-CN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夏普</a:t>
                      </a:r>
                      <a:r>
                        <a:rPr lang="en-US" altLang="zh-CN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回撤比优选策略</a:t>
                      </a:r>
                      <a:endParaRPr lang="zh-CN" altLang="en-US" sz="16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0.039215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0.038904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0.039188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0.038896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0.003021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0.002426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0.003016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0.002424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7.871278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9.673166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7.875287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9.678649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0.000159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0.000157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0.000158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0.000157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0.000138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0.000138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449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456435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货币市场型基金不同优选策略指标对比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三年期回溯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127313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收益优选策略</a:t>
                      </a:r>
                      <a:endParaRPr lang="zh-CN" altLang="en-US" sz="16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</a:t>
                      </a:r>
                      <a:r>
                        <a:rPr lang="en-US" altLang="zh-CN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夏普优选策略</a:t>
                      </a:r>
                      <a:endParaRPr lang="zh-CN" altLang="en-US" sz="16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</a:t>
                      </a:r>
                      <a:r>
                        <a:rPr lang="en-US" altLang="zh-CN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回撤比优选策略</a:t>
                      </a:r>
                      <a:endParaRPr lang="zh-CN" altLang="en-US" sz="16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</a:t>
                      </a:r>
                      <a:r>
                        <a:rPr lang="en-US" altLang="zh-CN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夏普</a:t>
                      </a:r>
                      <a:r>
                        <a:rPr lang="en-US" altLang="zh-CN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回撤比优选策略</a:t>
                      </a:r>
                      <a:endParaRPr lang="zh-CN" altLang="en-US" sz="16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0.038063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0.03803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0.038013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0.038031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0.002636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0.002541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0.002651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0.002546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8.585133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8.893229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8.518026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8.876156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0.000154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0.000154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0.000154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0.000154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0.000118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0.000118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0.000118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0.000118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27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货币市场型基金不同优选策略指标对比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四年期回溯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109879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收益优选策略</a:t>
                      </a:r>
                      <a:endParaRPr lang="zh-CN" altLang="en-US" sz="16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</a:t>
                      </a:r>
                      <a:r>
                        <a:rPr lang="en-US" altLang="zh-CN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夏普优选策略</a:t>
                      </a:r>
                      <a:endParaRPr lang="zh-CN" altLang="en-US" sz="16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</a:t>
                      </a:r>
                      <a:r>
                        <a:rPr lang="en-US" altLang="zh-CN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回撤比优选策略</a:t>
                      </a:r>
                      <a:endParaRPr lang="zh-CN" altLang="en-US" sz="16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</a:t>
                      </a:r>
                      <a:r>
                        <a:rPr lang="en-US" altLang="zh-CN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夏普</a:t>
                      </a:r>
                      <a:r>
                        <a:rPr lang="en-US" altLang="zh-CN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回撤比优选策略</a:t>
                      </a:r>
                      <a:endParaRPr lang="zh-CN" altLang="en-US" sz="16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0.03738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0.037111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0.037329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0.037135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0.002658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0.002587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0.002601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8.255894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8.380698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8.294141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8.342856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0.000151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0.000151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0.000116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0.000116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0.000117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977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货币市场型基金不同优选策略指标对比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五年期回溯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326954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收益优选策略</a:t>
                      </a:r>
                      <a:endParaRPr lang="zh-CN" altLang="en-US" sz="16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</a:t>
                      </a:r>
                      <a:r>
                        <a:rPr lang="en-US" altLang="zh-CN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夏普优选策略</a:t>
                      </a:r>
                      <a:endParaRPr lang="zh-CN" altLang="en-US" sz="16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</a:t>
                      </a:r>
                      <a:r>
                        <a:rPr lang="en-US" altLang="zh-CN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回撤比优选策略</a:t>
                      </a:r>
                      <a:endParaRPr lang="zh-CN" altLang="en-US" sz="16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</a:t>
                      </a:r>
                      <a:r>
                        <a:rPr lang="en-US" altLang="zh-CN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夏普</a:t>
                      </a:r>
                      <a:r>
                        <a:rPr lang="en-US" altLang="zh-CN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回撤比优选策略</a:t>
                      </a:r>
                      <a:endParaRPr lang="zh-CN" altLang="en-US" sz="16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0.036648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0.036492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0.036571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0.036478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0.002551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0.002516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0.002514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0.002521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8.317176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8.36818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8.407601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8.346544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0.000148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0.000148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0.000148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0.000148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0.000114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0.000115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852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被动指数型基金不同优选策略净值对比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一年期回溯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DB8FA8-22B0-42C1-B108-A7E8B3B6F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87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被动指数型基金不同优选策略净值对比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二年期回溯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E5169B-68F0-4671-91F0-E36BE5FED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50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被动指数型基金不同优选策略净值对比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三年期回溯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3B3A76-1180-4D0D-814C-5F7EBA8B7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3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被动指数型基金不同优选策略净值对比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四年期回溯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C6EE80-CDFF-43A8-8AE6-F99667592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89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被动指数型基金不同优选策略净值对比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五年期回溯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4C5CDA-6A5F-48C7-9727-F64772D6C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3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631163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被动指数型基金不同优选策略指标对比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761039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绝对收益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绝对稳定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稳定性优选策略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0.054287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0.060203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0.129107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0.128021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0.30351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0.306622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0.357887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0.356208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-0.71739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-0.62981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-0.68326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-0.67291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0.12801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0.146004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0.317621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0.316071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0.075673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0.095589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0.188958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0.190249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-8E-05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-5.8E-05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0.000182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0.00018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0.011704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0.00999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0.010619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0.010763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97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080187" y="2160121"/>
            <a:ext cx="4186246" cy="543001"/>
            <a:chOff x="6657974" y="2203262"/>
            <a:chExt cx="4186246" cy="543001"/>
          </a:xfrm>
        </p:grpSpPr>
        <p:sp>
          <p:nvSpPr>
            <p:cNvPr id="28" name="矩形 23"/>
            <p:cNvSpPr>
              <a:spLocks noChangeArrowheads="1"/>
            </p:cNvSpPr>
            <p:nvPr/>
          </p:nvSpPr>
          <p:spPr bwMode="auto">
            <a:xfrm>
              <a:off x="7337890" y="2203262"/>
              <a:ext cx="3506330" cy="4818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4C686C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全字库正楷体" panose="02010604000101010101" pitchFamily="2" charset="-122"/>
                </a:rPr>
                <a:t>被动指数型基金对比</a:t>
              </a:r>
              <a:endParaRPr lang="en-US" altLang="zh-CN" sz="2000" dirty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657974" y="2346153"/>
              <a:ext cx="565613" cy="400110"/>
            </a:xfrm>
            <a:prstGeom prst="rect">
              <a:avLst/>
            </a:prstGeom>
            <a:solidFill>
              <a:srgbClr val="DEE4E2"/>
            </a:solidFill>
            <a:effectLst>
              <a:outerShdw blurRad="50800" dist="12700" dir="5400000" algn="ctr" rotWithShape="0">
                <a:srgbClr val="000000">
                  <a:alpha val="43137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rPr>
                <a:t>2</a:t>
              </a:r>
              <a:endParaRPr lang="zh-CN" altLang="en-US" sz="2000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E558F5B-22B2-4E29-A187-E5000BF70587}"/>
              </a:ext>
            </a:extLst>
          </p:cNvPr>
          <p:cNvGrpSpPr/>
          <p:nvPr/>
        </p:nvGrpSpPr>
        <p:grpSpPr>
          <a:xfrm>
            <a:off x="1080187" y="1233177"/>
            <a:ext cx="4186246" cy="543001"/>
            <a:chOff x="6657974" y="2203262"/>
            <a:chExt cx="4186246" cy="543001"/>
          </a:xfrm>
        </p:grpSpPr>
        <p:sp>
          <p:nvSpPr>
            <p:cNvPr id="47" name="矩形 23">
              <a:extLst>
                <a:ext uri="{FF2B5EF4-FFF2-40B4-BE49-F238E27FC236}">
                  <a16:creationId xmlns:a16="http://schemas.microsoft.com/office/drawing/2014/main" id="{FC06E448-AC38-4B0D-9744-4F41ADC35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7890" y="2203262"/>
              <a:ext cx="3506330" cy="4996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4C686C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全字库正楷体" panose="02010604000101010101" pitchFamily="2" charset="-122"/>
                </a:rPr>
                <a:t>货币市场型基金对比</a:t>
              </a:r>
              <a:endParaRPr lang="en-US" altLang="zh-CN" sz="2000" dirty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632E0D2-D7C9-4E5B-BCBD-E441836CF97D}"/>
                </a:ext>
              </a:extLst>
            </p:cNvPr>
            <p:cNvSpPr txBox="1"/>
            <p:nvPr/>
          </p:nvSpPr>
          <p:spPr>
            <a:xfrm>
              <a:off x="6657974" y="2346153"/>
              <a:ext cx="565613" cy="400110"/>
            </a:xfrm>
            <a:prstGeom prst="rect">
              <a:avLst/>
            </a:prstGeom>
            <a:solidFill>
              <a:srgbClr val="DEE4E2"/>
            </a:solidFill>
            <a:effectLst>
              <a:outerShdw blurRad="50800" dist="12700" dir="5400000" algn="ctr" rotWithShape="0">
                <a:srgbClr val="000000">
                  <a:alpha val="43137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rPr>
                <a:t>1</a:t>
              </a:r>
              <a:endParaRPr lang="zh-CN" altLang="en-US" sz="2000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D971921-C4B4-4327-83E3-FE3E4CDE219B}"/>
              </a:ext>
            </a:extLst>
          </p:cNvPr>
          <p:cNvGrpSpPr/>
          <p:nvPr/>
        </p:nvGrpSpPr>
        <p:grpSpPr>
          <a:xfrm>
            <a:off x="1080187" y="3130442"/>
            <a:ext cx="4186246" cy="543001"/>
            <a:chOff x="6657974" y="2203262"/>
            <a:chExt cx="4186246" cy="543001"/>
          </a:xfrm>
        </p:grpSpPr>
        <p:sp>
          <p:nvSpPr>
            <p:cNvPr id="19" name="矩形 23">
              <a:extLst>
                <a:ext uri="{FF2B5EF4-FFF2-40B4-BE49-F238E27FC236}">
                  <a16:creationId xmlns:a16="http://schemas.microsoft.com/office/drawing/2014/main" id="{28F36369-8DBB-422F-B80D-31BB55466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7890" y="2203262"/>
              <a:ext cx="3506330" cy="4818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4C686C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全字库正楷体" panose="02010604000101010101" pitchFamily="2" charset="-122"/>
                </a:rPr>
                <a:t>偏股混合型基金对比</a:t>
              </a:r>
              <a:endParaRPr lang="en-US" altLang="zh-CN" sz="2000" dirty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5972266-4DB9-4BFE-834A-097AD67D6BD3}"/>
                </a:ext>
              </a:extLst>
            </p:cNvPr>
            <p:cNvSpPr txBox="1"/>
            <p:nvPr/>
          </p:nvSpPr>
          <p:spPr>
            <a:xfrm>
              <a:off x="6657974" y="2346153"/>
              <a:ext cx="565613" cy="400110"/>
            </a:xfrm>
            <a:prstGeom prst="rect">
              <a:avLst/>
            </a:prstGeom>
            <a:solidFill>
              <a:srgbClr val="DEE4E2"/>
            </a:solidFill>
            <a:effectLst>
              <a:outerShdw blurRad="50800" dist="12700" dir="5400000" algn="ctr" rotWithShape="0">
                <a:srgbClr val="000000">
                  <a:alpha val="43137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rPr>
                <a:t>3</a:t>
              </a:r>
              <a:endParaRPr lang="zh-CN" altLang="en-US" sz="2000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353E6AE-189F-4F47-B64E-0830CD2D216A}"/>
              </a:ext>
            </a:extLst>
          </p:cNvPr>
          <p:cNvGrpSpPr/>
          <p:nvPr/>
        </p:nvGrpSpPr>
        <p:grpSpPr>
          <a:xfrm>
            <a:off x="1080187" y="4106131"/>
            <a:ext cx="4186246" cy="543001"/>
            <a:chOff x="6657974" y="2203262"/>
            <a:chExt cx="4186246" cy="543001"/>
          </a:xfrm>
        </p:grpSpPr>
        <p:sp>
          <p:nvSpPr>
            <p:cNvPr id="22" name="矩形 23">
              <a:extLst>
                <a:ext uri="{FF2B5EF4-FFF2-40B4-BE49-F238E27FC236}">
                  <a16:creationId xmlns:a16="http://schemas.microsoft.com/office/drawing/2014/main" id="{DCA7A626-C5F0-43E6-951F-1AC722F4E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7890" y="2203262"/>
              <a:ext cx="3506330" cy="4818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4C686C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全字库正楷体" panose="02010604000101010101" pitchFamily="2" charset="-122"/>
                </a:rPr>
                <a:t>普通股票型基金对比</a:t>
              </a:r>
              <a:endParaRPr lang="en-US" altLang="zh-CN" sz="2000" dirty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89878D9-754A-4332-84EC-4C0F5860E5A5}"/>
                </a:ext>
              </a:extLst>
            </p:cNvPr>
            <p:cNvSpPr txBox="1"/>
            <p:nvPr/>
          </p:nvSpPr>
          <p:spPr>
            <a:xfrm>
              <a:off x="6657974" y="2346153"/>
              <a:ext cx="565613" cy="400110"/>
            </a:xfrm>
            <a:prstGeom prst="rect">
              <a:avLst/>
            </a:prstGeom>
            <a:solidFill>
              <a:srgbClr val="DEE4E2"/>
            </a:solidFill>
            <a:effectLst>
              <a:outerShdw blurRad="50800" dist="12700" dir="5400000" algn="ctr" rotWithShape="0">
                <a:srgbClr val="000000">
                  <a:alpha val="43137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rPr>
                <a:t>4</a:t>
              </a:r>
              <a:endParaRPr lang="zh-CN" altLang="en-US" sz="2000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273D336-1BF7-4B94-AB45-CFDF170D351B}"/>
              </a:ext>
            </a:extLst>
          </p:cNvPr>
          <p:cNvGrpSpPr/>
          <p:nvPr/>
        </p:nvGrpSpPr>
        <p:grpSpPr>
          <a:xfrm>
            <a:off x="1080187" y="5081822"/>
            <a:ext cx="4186246" cy="543001"/>
            <a:chOff x="6657974" y="2203262"/>
            <a:chExt cx="4186246" cy="543001"/>
          </a:xfrm>
        </p:grpSpPr>
        <p:sp>
          <p:nvSpPr>
            <p:cNvPr id="31" name="矩形 23">
              <a:extLst>
                <a:ext uri="{FF2B5EF4-FFF2-40B4-BE49-F238E27FC236}">
                  <a16:creationId xmlns:a16="http://schemas.microsoft.com/office/drawing/2014/main" id="{EA6E0A9B-C116-40FB-8C21-08F1AA6F7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7890" y="2203262"/>
              <a:ext cx="3506330" cy="4818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4C686C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全字库正楷体" panose="02010604000101010101" pitchFamily="2" charset="-122"/>
                </a:rPr>
                <a:t>增强指数型基金对比</a:t>
              </a:r>
              <a:endParaRPr lang="en-US" altLang="zh-CN" sz="2000" dirty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EE2ADC0-F112-4D5B-9FE4-9DC200831A01}"/>
                </a:ext>
              </a:extLst>
            </p:cNvPr>
            <p:cNvSpPr txBox="1"/>
            <p:nvPr/>
          </p:nvSpPr>
          <p:spPr>
            <a:xfrm>
              <a:off x="6657974" y="2346153"/>
              <a:ext cx="565613" cy="400110"/>
            </a:xfrm>
            <a:prstGeom prst="rect">
              <a:avLst/>
            </a:prstGeom>
            <a:solidFill>
              <a:srgbClr val="DEE4E2"/>
            </a:solidFill>
            <a:effectLst>
              <a:outerShdw blurRad="50800" dist="12700" dir="5400000" algn="ctr" rotWithShape="0">
                <a:srgbClr val="000000">
                  <a:alpha val="43137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rPr>
                <a:t>5</a:t>
              </a:r>
              <a:endParaRPr lang="zh-CN" altLang="en-US" sz="2000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C154895-60BA-4413-9224-FB72E4A35DEC}"/>
              </a:ext>
            </a:extLst>
          </p:cNvPr>
          <p:cNvGrpSpPr/>
          <p:nvPr/>
        </p:nvGrpSpPr>
        <p:grpSpPr>
          <a:xfrm>
            <a:off x="6925567" y="2160121"/>
            <a:ext cx="4186246" cy="543001"/>
            <a:chOff x="6657974" y="2203262"/>
            <a:chExt cx="4186246" cy="543001"/>
          </a:xfrm>
        </p:grpSpPr>
        <p:sp>
          <p:nvSpPr>
            <p:cNvPr id="34" name="矩形 23">
              <a:extLst>
                <a:ext uri="{FF2B5EF4-FFF2-40B4-BE49-F238E27FC236}">
                  <a16:creationId xmlns:a16="http://schemas.microsoft.com/office/drawing/2014/main" id="{A2005027-A7AF-484D-9775-C505EA62E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7890" y="2203262"/>
              <a:ext cx="3506330" cy="4818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4C686C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全字库正楷体" panose="02010604000101010101" pitchFamily="2" charset="-122"/>
                </a:rPr>
                <a:t>绝对收益</a:t>
              </a:r>
              <a:r>
                <a:rPr lang="en-US" altLang="zh-CN" sz="2000" dirty="0">
                  <a:solidFill>
                    <a:srgbClr val="4C686C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全字库正楷体" panose="02010604000101010101" pitchFamily="2" charset="-122"/>
                </a:rPr>
                <a:t>&amp;</a:t>
              </a:r>
              <a:r>
                <a:rPr lang="zh-CN" altLang="en-US" sz="2000" dirty="0">
                  <a:solidFill>
                    <a:srgbClr val="4C686C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全字库正楷体" panose="02010604000101010101" pitchFamily="2" charset="-122"/>
                </a:rPr>
                <a:t>稳定策略对比</a:t>
              </a:r>
              <a:endParaRPr lang="en-US" altLang="zh-CN" sz="2000" dirty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E9FB5F7-D721-4108-A19E-A5EEF6C53290}"/>
                </a:ext>
              </a:extLst>
            </p:cNvPr>
            <p:cNvSpPr txBox="1"/>
            <p:nvPr/>
          </p:nvSpPr>
          <p:spPr>
            <a:xfrm>
              <a:off x="6657974" y="2346153"/>
              <a:ext cx="565613" cy="400110"/>
            </a:xfrm>
            <a:prstGeom prst="rect">
              <a:avLst/>
            </a:prstGeom>
            <a:solidFill>
              <a:srgbClr val="DEE4E2"/>
            </a:solidFill>
            <a:effectLst>
              <a:outerShdw blurRad="50800" dist="12700" dir="5400000" algn="ctr" rotWithShape="0">
                <a:srgbClr val="000000">
                  <a:alpha val="43137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rPr>
                <a:t>7</a:t>
              </a:r>
              <a:endParaRPr lang="zh-CN" altLang="en-US" sz="2000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0DDBCFD-7E85-43A2-AC7A-01F7F9901E33}"/>
              </a:ext>
            </a:extLst>
          </p:cNvPr>
          <p:cNvGrpSpPr/>
          <p:nvPr/>
        </p:nvGrpSpPr>
        <p:grpSpPr>
          <a:xfrm>
            <a:off x="6925567" y="1233177"/>
            <a:ext cx="4186246" cy="543001"/>
            <a:chOff x="6657974" y="2203262"/>
            <a:chExt cx="4186246" cy="543001"/>
          </a:xfrm>
        </p:grpSpPr>
        <p:sp>
          <p:nvSpPr>
            <p:cNvPr id="37" name="矩形 23">
              <a:extLst>
                <a:ext uri="{FF2B5EF4-FFF2-40B4-BE49-F238E27FC236}">
                  <a16:creationId xmlns:a16="http://schemas.microsoft.com/office/drawing/2014/main" id="{7A4CB955-DCA3-4CF4-9389-4E2E36B7F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7890" y="2203262"/>
              <a:ext cx="3506330" cy="4996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4C686C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全字库正楷体" panose="02010604000101010101" pitchFamily="2" charset="-122"/>
                </a:rPr>
                <a:t>绝对</a:t>
              </a:r>
              <a:r>
                <a:rPr lang="en-US" altLang="zh-CN" sz="2000" dirty="0">
                  <a:solidFill>
                    <a:srgbClr val="4C686C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全字库正楷体" panose="02010604000101010101" pitchFamily="2" charset="-122"/>
                </a:rPr>
                <a:t>&amp;</a:t>
              </a:r>
              <a:r>
                <a:rPr lang="zh-CN" altLang="en-US" sz="2000" dirty="0">
                  <a:solidFill>
                    <a:srgbClr val="4C686C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全字库正楷体" panose="02010604000101010101" pitchFamily="2" charset="-122"/>
                </a:rPr>
                <a:t>超额稳定策略对比</a:t>
              </a:r>
              <a:endParaRPr lang="en-US" altLang="zh-CN" sz="2000" dirty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75E7A1F-46AE-4E54-AAD9-4A4803F1DF6B}"/>
                </a:ext>
              </a:extLst>
            </p:cNvPr>
            <p:cNvSpPr txBox="1"/>
            <p:nvPr/>
          </p:nvSpPr>
          <p:spPr>
            <a:xfrm>
              <a:off x="6657974" y="2346153"/>
              <a:ext cx="565613" cy="400110"/>
            </a:xfrm>
            <a:prstGeom prst="rect">
              <a:avLst/>
            </a:prstGeom>
            <a:solidFill>
              <a:srgbClr val="DEE4E2"/>
            </a:solidFill>
            <a:effectLst>
              <a:outerShdw blurRad="50800" dist="12700" dir="5400000" algn="ctr" rotWithShape="0">
                <a:srgbClr val="000000">
                  <a:alpha val="43137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rPr>
                <a:t>6</a:t>
              </a:r>
              <a:endParaRPr lang="zh-CN" altLang="en-US" sz="2000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FA48A56-A257-48C2-ABAD-DF9D873565BB}"/>
              </a:ext>
            </a:extLst>
          </p:cNvPr>
          <p:cNvGrpSpPr/>
          <p:nvPr/>
        </p:nvGrpSpPr>
        <p:grpSpPr>
          <a:xfrm>
            <a:off x="6925567" y="3130442"/>
            <a:ext cx="4186246" cy="543001"/>
            <a:chOff x="6657974" y="2203262"/>
            <a:chExt cx="4186246" cy="543001"/>
          </a:xfrm>
        </p:grpSpPr>
        <p:sp>
          <p:nvSpPr>
            <p:cNvPr id="40" name="矩形 23">
              <a:extLst>
                <a:ext uri="{FF2B5EF4-FFF2-40B4-BE49-F238E27FC236}">
                  <a16:creationId xmlns:a16="http://schemas.microsoft.com/office/drawing/2014/main" id="{7356A83D-39C5-47BF-BFB5-F39B6B474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7890" y="2203262"/>
              <a:ext cx="3506330" cy="4818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4C686C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全字库正楷体" panose="02010604000101010101" pitchFamily="2" charset="-122"/>
                </a:rPr>
                <a:t>绝对稳定</a:t>
              </a:r>
              <a:r>
                <a:rPr lang="en-US" altLang="zh-CN" sz="2000" dirty="0">
                  <a:solidFill>
                    <a:srgbClr val="4C686C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全字库正楷体" panose="02010604000101010101" pitchFamily="2" charset="-122"/>
                </a:rPr>
                <a:t>+</a:t>
              </a:r>
              <a:r>
                <a:rPr lang="zh-CN" altLang="en-US" sz="2000" dirty="0">
                  <a:solidFill>
                    <a:srgbClr val="4C686C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全字库正楷体" panose="02010604000101010101" pitchFamily="2" charset="-122"/>
                </a:rPr>
                <a:t>超额策略对比</a:t>
              </a:r>
              <a:endParaRPr lang="en-US" altLang="zh-CN" sz="2000" dirty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26240B5-D2F7-47F9-804C-5ACE9B3D5753}"/>
                </a:ext>
              </a:extLst>
            </p:cNvPr>
            <p:cNvSpPr txBox="1"/>
            <p:nvPr/>
          </p:nvSpPr>
          <p:spPr>
            <a:xfrm>
              <a:off x="6657974" y="2346153"/>
              <a:ext cx="565613" cy="400110"/>
            </a:xfrm>
            <a:prstGeom prst="rect">
              <a:avLst/>
            </a:prstGeom>
            <a:solidFill>
              <a:srgbClr val="DEE4E2"/>
            </a:solidFill>
            <a:effectLst>
              <a:outerShdw blurRad="50800" dist="12700" dir="5400000" algn="ctr" rotWithShape="0">
                <a:srgbClr val="000000">
                  <a:alpha val="43137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rPr>
                <a:t>8</a:t>
              </a:r>
              <a:endParaRPr lang="zh-CN" altLang="en-US" sz="2000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DF50378-88F9-48D8-9507-6DC9EEDBBB94}"/>
              </a:ext>
            </a:extLst>
          </p:cNvPr>
          <p:cNvGrpSpPr/>
          <p:nvPr/>
        </p:nvGrpSpPr>
        <p:grpSpPr>
          <a:xfrm>
            <a:off x="6925567" y="4106131"/>
            <a:ext cx="4186246" cy="543001"/>
            <a:chOff x="6657974" y="2203262"/>
            <a:chExt cx="4186246" cy="543001"/>
          </a:xfrm>
        </p:grpSpPr>
        <p:sp>
          <p:nvSpPr>
            <p:cNvPr id="52" name="矩形 23">
              <a:extLst>
                <a:ext uri="{FF2B5EF4-FFF2-40B4-BE49-F238E27FC236}">
                  <a16:creationId xmlns:a16="http://schemas.microsoft.com/office/drawing/2014/main" id="{2F8E1784-0735-4DA8-A40F-79B5E8823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7890" y="2203262"/>
              <a:ext cx="3506330" cy="4818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4C686C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全字库正楷体" panose="02010604000101010101" pitchFamily="2" charset="-122"/>
                </a:rPr>
                <a:t>稳定性策略对比</a:t>
              </a:r>
              <a:endParaRPr lang="en-US" altLang="zh-CN" sz="2000" dirty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  <a:cs typeface="全字库正楷体" panose="02010604000101010101" pitchFamily="2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E6DCFB75-4DD4-4DE8-8C95-487802A3C8B5}"/>
                </a:ext>
              </a:extLst>
            </p:cNvPr>
            <p:cNvSpPr txBox="1"/>
            <p:nvPr/>
          </p:nvSpPr>
          <p:spPr>
            <a:xfrm>
              <a:off x="6657974" y="2346153"/>
              <a:ext cx="565613" cy="400110"/>
            </a:xfrm>
            <a:prstGeom prst="rect">
              <a:avLst/>
            </a:prstGeom>
            <a:solidFill>
              <a:srgbClr val="DEE4E2"/>
            </a:solidFill>
            <a:effectLst>
              <a:outerShdw blurRad="50800" dist="12700" dir="5400000" algn="ctr" rotWithShape="0">
                <a:srgbClr val="000000">
                  <a:alpha val="43137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全字库正楷体" panose="02010604000101010101" pitchFamily="2" charset="-122"/>
                  <a:ea typeface="全字库正楷体" panose="02010604000101010101" pitchFamily="2" charset="-122"/>
                  <a:cs typeface="全字库正楷体" panose="02010604000101010101" pitchFamily="2" charset="-122"/>
                </a:rPr>
                <a:t>9</a:t>
              </a:r>
              <a:endParaRPr lang="zh-CN" altLang="en-US" sz="2000" dirty="0">
                <a:solidFill>
                  <a:schemeClr val="bg1"/>
                </a:solidFill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被动指数型基金不同优选策略指标对比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二年期回溯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391287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绝对收益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绝对稳定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稳定性优选策略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0.020578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0.131149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0.136074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0.1503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0.294277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0.289271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0.339699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0.329727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-0.58525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-0.67329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-0.63988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0.017477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0.40002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0.355136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0.409021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0.031159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0.224089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0.202102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0.234886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-0.0002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0.000235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0.000288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0.009647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0.009057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0.010115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0.009884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78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456435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被动指数型基金不同优选策略指标对比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三年期回溯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260349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绝对收益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绝对稳定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稳定性优选策略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0.080872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0.145183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0.15267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0.162328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0.255102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0.27047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0.273272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0.275971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-0.54834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-0.54381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-0.53406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-0.54536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0.256515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0.479717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0.502193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0.532279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0.147485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0.266977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0.285867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0.297652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3.25E-05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0.000274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0.000299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0.00033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0.008146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0.007187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0.00723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922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被动指数型基金不同优选策略指标对比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四年期回溯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902372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绝对收益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绝对稳定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稳定性优选策略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0.066576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0.11499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0.118979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0.116962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0.227346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0.231266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0.247279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0.244329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-0.49099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-0.46249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-0.45859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-0.44518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0.224952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0.430479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0.418734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0.415537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0.135595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0.24863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0.259447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0.26273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-9.7E-06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0.000182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0.000194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0.000186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0.005115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0.004321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0.004775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0.004953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369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被动指数型基金不同优选策略指标对比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五年期回溯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023632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绝对收益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绝对稳定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稳定性优选策略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0.075414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0.101326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0.114652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0.109552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0.209646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0.212032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0.216538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0.215064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-0.45947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-0.46177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-0.45904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-0.46139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0.286102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0.405089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0.458199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0.437623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0.164135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0.219433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0.249766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0.23744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2.56E-05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0.000125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0.000172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0.000151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0.002553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0.002516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0.002629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0.002787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662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偏股混合型基金不同优选策略净值对比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一年期回溯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3601D0-CE23-4F7A-8ED0-08C476575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79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偏股混合型基金不同优选策略净值对比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二年期回溯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CD8632-1BAB-42B5-B93F-3F1DB8121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49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偏股混合型基金不同优选策略净值对比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三年期回溯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F84088-EEA5-41EE-A055-3D1C5E41E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74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偏股混合型基金不同优选策略净值对比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四年期回溯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0541A6-91EA-46DF-BF12-1BA24B9DF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5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偏股混合型基金不同优选策略净值对比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五年期回溯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854B99-98A6-42E1-B266-AB6AE07C6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24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631163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偏股混合型基金不同优选策略指标对比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643288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绝对收益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绝对稳定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稳定性优选策略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0.149422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0.155298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0.151792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0.165562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0.225964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0.225922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0.239373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0.238398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-0.47818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-0.49144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-0.52932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-0.49443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0.592961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0.61908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0.569645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0.629734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0.31248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0.316008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0.286769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0.334853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0.000305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0.000326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0.000314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0.000364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0.005589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0.005494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0.006253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0.00652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24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616491" y="1485911"/>
            <a:ext cx="9527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基金不同优选策略对比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998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594293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偏股混合型基金不同优选策略指标对比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二年期回溯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37105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绝对收益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绝对稳定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稳定性优选策略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0.144841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0.145335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0.150973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0.15459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0.211865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0.216389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0.224691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0.235377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-0.46606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-0.49093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-0.46337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-0.47643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0.610799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0.60031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0.60322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0.591203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0.31078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0.296043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0.325818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0.324477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0.000286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0.000313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0.000326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0.005021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0.005081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0.005671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0.006008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671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456435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偏股混合型基金不同优选策略指标对比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三年期回溯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521998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绝对收益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绝对稳定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稳定性优选策略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0.114681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0.120448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0.12474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0.119827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0.217907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0.215329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0.228576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0.229651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-0.5284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-0.52311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-0.52616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-0.5318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0.455455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0.48769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0.478204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0.454569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0.217036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0.230255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0.237076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0.225323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0.000174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0.000199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0.000213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0.000199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0.004841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0.00471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0.005243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0.005435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041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偏股混合型基金不同优选策略指标对比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四年期回溯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546865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绝对收益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绝对稳定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稳定性优选策略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0.088107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0.093364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0.102691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0.094872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0.216381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0.213819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0.223547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0.227753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-0.53542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-0.53274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-0.52889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-0.5473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0.335854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0.364464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0.390328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0.348789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0.164556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0.175251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0.194163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0.173347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7.97E-05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9.81E-05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0.000133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0.000102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0.004483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0.004334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0.004643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0.004742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472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偏股混合型基金不同优选策略指标对比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五年期回溯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388837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绝对收益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绝对稳定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稳定性优选策略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0.086378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0.093014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0.0881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0.09285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0.218291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0.217209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0.225824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0.227961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-0.52637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-0.51609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-0.53439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-0.54097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0.324996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0.357164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0.321779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0.339599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0.164103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0.180228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0.164861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0.171636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7.18E-05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9.67E-05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7.29E-05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8.82E-05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0.004258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0.004253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0.004484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0.004591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214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普通股票型基金不同优选策略净值对比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一年期回溯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D6A65C-4083-42E1-835E-971447577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0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普通股票型基金不同优选策略净值对比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二年期回溯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FE3533-8DB7-4453-A2F1-D69F27AAC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76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普通股票型基金不同优选策略净值对比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三年期回溯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1112B9-2972-4525-864D-5043B7E53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87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普通股票型基金不同优选策略净值对比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四年期回溯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C25A08-8CBA-447C-A14F-1900C77CC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17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普通股票型基金不同优选策略净值对比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五年期回溯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B152A1-4118-48A8-81BC-979EE4430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18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631163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普通股票型基金不同优选策略指标对比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290581"/>
              </p:ext>
            </p:extLst>
          </p:nvPr>
        </p:nvGraphicFramePr>
        <p:xfrm>
          <a:off x="1479815" y="1694676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绝对收益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绝对稳定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稳定性优选策略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0.216911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0.220538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0.211791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0.203057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0.247755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0.243724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0.267232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0.276106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-0.46468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-0.43729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-0.50972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-0.52172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0.813208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0.841543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0.734781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0.679533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0.466792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0.504334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0.415506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0.389211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0.000525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0.000549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0.000521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0.000489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0.005999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0.006078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0.006798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0.00689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9292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2326"/>
            <a:ext cx="949490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货币市场型基金不同优选策略净值对比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一年期回溯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CA07AB-DD75-4514-A399-7A8F05125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31" y="1089241"/>
            <a:ext cx="8653139" cy="576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62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594293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普通股票型基金不同优选策略指标对比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二年期回溯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316564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绝对收益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绝对稳定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稳定性优选策略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0.184086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0.195898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0.179103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0.181374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0.242359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0.241551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0.242196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0.247535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-0.48084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-0.46156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-0.48541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-0.4884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0.695874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0.7471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0.675769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0.670368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0.382841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0.424423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0.368975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0.371361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0.00043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0.000476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0.000424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0.000436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0.006106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0.005917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0.00676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0.007026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347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456435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普通股票型基金不同优选策略指标对比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三年期回溯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505462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绝对收益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绝对稳定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稳定性优选策略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0.150333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0.160076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0.165794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0.169472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0.254554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0.252469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0.269375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0.262848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-0.51336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-0.48841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-0.52851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-0.5217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0.529941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0.57291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0.558177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0.586033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0.29284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0.327747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0.313701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0.324844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0.000308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0.00035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0.00037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0.000397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0.005605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0.006121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0.006271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0.006672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9005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普通股票型基金不同优选策略指标对比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四年期回溯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646514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绝对收益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绝对稳定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稳定性优选策略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0.136317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0.148617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0.150176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0.155584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0.25524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0.252161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0.26183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0.259883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-0.51025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-0.51141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-0.54071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-0.53286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0.473602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0.528165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0.514615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0.539281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0.267154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0.290601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0.277736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0.291979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0.000256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0.000303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0.000313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0.000335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0.005501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0.005677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0.006328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0.006404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9004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普通股票型基金不同优选策略指标对比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五年期回溯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59411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绝对收益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绝对稳定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稳定性优选策略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0.124615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0.132453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0.140851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0.142744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0.242131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0.239441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0.257564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0.256378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-0.50565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-0.4994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-0.54234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-0.52885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0.450912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0.488716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0.486933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0.496571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0.246444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0.265227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0.259708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0.269917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0.000225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0.000251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0.000288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0.000297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0.005555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0.005546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0.00638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0.006408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5447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增强指数型基金不同优选策略净值对比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一年期回溯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027225-7C57-42B9-A71E-849D4B746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77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增强指数型基金不同优选策略净值对比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二年期回溯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E85070-A6BE-41FB-82CF-BD6361665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094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增强指数型基金不同优选策略净值对比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三年期回溯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4BFF0E-7DD0-416C-AE39-964AF160B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428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增强指数型基金不同优选策略净值对比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四年期回溯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C10FBF-F4F2-4AE7-91D7-063A7DD45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71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增强指数型基金不同优选策略净值对比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五年期回溯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71CDEC-C681-4B77-A421-9959BBA1B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781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631163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增强指数型基金不同优选策略指标对比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9760"/>
              </p:ext>
            </p:extLst>
          </p:nvPr>
        </p:nvGraphicFramePr>
        <p:xfrm>
          <a:off x="1479815" y="1694676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绝对收益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绝对稳定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稳定性优选策略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0.080655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0.09401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0.095513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0.080944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0.222419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0.227026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0.229151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0.233298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-0.5346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-0.53519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-0.53659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-0.56163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0.293231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0.346107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0.349457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0.280795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0.150869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0.175658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0.178001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0.144122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1.84E-05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6.75E-05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7E-05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1.36E-05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0.003937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0.003602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0.003878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0.003995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033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货币市场型基金不同优选策略净值对比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二年期回溯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298F23-1469-4518-985D-0AE13C032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31" y="1089241"/>
            <a:ext cx="8653139" cy="576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15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594293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增强指数型基金不同优选策略指标对比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二年期回溯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249633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绝对收益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绝对稳定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稳定性优选策略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0.103788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0.102575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0.100048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0.105915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0.222474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0.212527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0.221474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0.222917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-0.51168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-0.48624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-0.50888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-0.51344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0.397143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0.41002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0.382045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0.405892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0.20284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0.210955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0.196603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0.206284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0.000119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0.00012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0.000105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0.000127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0.003487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0.003046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0.003419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0.003593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8750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456435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增强指数型基金不同优选策略指标对比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三年期回溯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738276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绝对收益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绝对稳定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稳定性优选策略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0.082201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0.078636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0.081201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0.08834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0.223429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0.223834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0.225646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0.225881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-0.47117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-0.46851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-0.47129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-0.46703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0.298826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0.28236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0.29146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0.322759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0.174462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0.167844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0.172296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0.189151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3.89E-05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2.71E-05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3.61E-05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6.31E-05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0.002902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0.002725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0.002951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0.003006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95986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增强指数型基金不同优选策略指标对比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四年期回溯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747200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绝对收益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绝对稳定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稳定性优选策略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0.081734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0.083541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0.078818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0.080678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0.20916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0.208583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0.209522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0.208745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-0.43524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-0.43399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-0.4354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-0.43089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0.316981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0.326521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0.302514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0.312553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0.18779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0.192496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0.181026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0.187238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5.56E-05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6.37E-05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4.53E-05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5.38E-05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0.002432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0.002354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0.002423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0.002438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72437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增强指数型基金不同优选策略指标对比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五年期回溯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664979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绝对收益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绝对稳定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绝对</a:t>
                      </a:r>
                      <a:r>
                        <a:rPr lang="en-US" altLang="zh-CN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&amp;</a:t>
                      </a:r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超额稳定优选策略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稳定性优选策略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0.090415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0.090479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0.093196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0.092514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0.206753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0.20653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0.206001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0.2058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-0.4331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-0.4331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-0.43228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-0.43003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0.362657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0.363357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0.377483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0.374534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0.208763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0.20891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0.21559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0.215132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9.28E-05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9.32E-05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0.000104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0.000101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0.002338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0.002325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0.002373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0.002356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185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616491" y="1485911"/>
            <a:ext cx="95275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同策略不同基金（仅在普通股票、增强指数、被动指数和偏股混合）对比</a:t>
            </a:r>
            <a:endParaRPr lang="en-US" altLang="zh-CN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271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37" y="390563"/>
            <a:ext cx="9291326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绝对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&amp;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超额稳定策略不同基金净值对比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一年期回溯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CF671B-62DA-4D19-9F2C-7C47DDC05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84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491" y="390563"/>
            <a:ext cx="9230412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绝对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&amp;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超额稳定策略不同基金净值对比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二年期回溯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7DEF6F-9663-41F6-8941-C78A4F69D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975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491" y="390563"/>
            <a:ext cx="9230412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绝对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&amp;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超额稳定策略不同基金净值对比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三年期回溯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EE1B96-FB83-4FC1-9D6E-94FC53CBD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495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491" y="390563"/>
            <a:ext cx="9230412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绝对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&amp;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超额稳定策略不同基金净值对比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四年期回溯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CEDA0C-702E-43A3-BC38-02F179BF3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004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491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绝对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&amp;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超额稳定策略不同基金净值对比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五年期回溯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EA9744-356F-4DA9-AA50-E5E2EECCB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51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456435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货币市场型基金不同优选策略净值对比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三年期回溯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428B0A-46C0-4DFE-9DCB-422D0B029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822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230412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绝对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&amp;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超额稳定策略不同基金指标对比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258253"/>
              </p:ext>
            </p:extLst>
          </p:nvPr>
        </p:nvGraphicFramePr>
        <p:xfrm>
          <a:off x="1479815" y="1694676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普通股票型基金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被动指数型基金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偏股混合型基金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增强指数型基金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0.211791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0.129107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0.151792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0.095513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0.267232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0.357887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0.239373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0.229151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-0.50972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-0.68326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-0.52932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-0.53659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0.734781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0.317621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0.569645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0.349457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0.415506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0.188958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0.286769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0.178001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0.000521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0.000182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0.000314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7E-05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0.006798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0.010619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0.006253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0.003878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9035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594293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绝对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&amp;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超额稳定策略不同基金指标对比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二年期回溯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702488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普通股票型基金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被动指数型基金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偏股混合型基金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增强指数型基金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0.179103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0.136074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0.150973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0.100048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0.242196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0.339699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0.224691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0.221474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-0.48541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-0.67329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-0.46337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-0.50888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0.675769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0.355136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0.60322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0.382045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0.368975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0.202102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0.325818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0.196603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0.000424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0.000313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0.00676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0.010115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0.005671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0.003419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5964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456435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绝对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&amp;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超额稳定策略不同基金指标对比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三年期回溯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478945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普通股票型基金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被动指数型基金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偏股混合型基金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增强指数型基金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0.165794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0.15267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0.12474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0.081201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0.269375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0.273272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0.228576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0.225646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-0.52851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-0.53406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-0.52616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-0.47129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0.558177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0.502193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0.478204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0.29146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0.313701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0.285867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0.237076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0.172296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0.00037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0.000299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0.000213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3.61E-05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0.006271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0.007187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0.005243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0.002951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07959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绝对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&amp;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超额稳定策略不同基金指标对比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四年期回溯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146487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普通股票型基金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被动指数型基金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偏股混合型基金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增强指数型基金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0.150176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0.118979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0.102691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0.078818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0.26183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0.247279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0.223547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0.209522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-0.54071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-0.45859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-0.52889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-0.4354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0.514615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0.418734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0.390328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0.302514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0.277736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0.259447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0.194163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0.181026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0.000313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0.000194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0.000133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4.53E-05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0.006328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0.004775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0.004643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0.002423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8148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绝对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&amp;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超额稳定策略不同基金指标对比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五年期回溯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348899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普通股票型基金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被动指数型基金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偏股混合型基金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增强指数型基金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0.140851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0.114652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0.0881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0.093196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0.257564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0.216538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0.225824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0.206001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-0.54234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-0.45904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-0.53439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-0.43228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0.486933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0.458199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0.321779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0.377483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0.259708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0.249766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0.164861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0.21559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0.000288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0.000172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7.29E-05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0.000104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0.00638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0.002629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0.004484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0.002373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0665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37" y="390563"/>
            <a:ext cx="9291326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绝对收益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&amp;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稳定策略不同基金净值对比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一年期回溯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EE2C66-956D-435B-8C04-BDBEF36D8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368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491" y="390563"/>
            <a:ext cx="9230412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绝对收益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&amp;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稳定策略不同基金净值对比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二年期回溯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C8E0DF-DB14-4D3A-840C-E9E85F918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356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491" y="390563"/>
            <a:ext cx="9230412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绝对收益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&amp;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稳定策略不同基金净值对比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三年期回溯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BC266D-C593-49A5-85CE-367C1591E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927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491" y="390563"/>
            <a:ext cx="9230412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绝对收益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&amp;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稳定策略不同基金净值对比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四年期回溯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C79B49-66CB-4C63-B10F-7CF98EC22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512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491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绝对收益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&amp;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稳定策略不同基金净值对比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五年期回溯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1CE387-EB53-4D18-B711-FF816305A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61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货币市场型基金不同优选策略净值对比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四年期回溯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ECF857-1A08-429F-A5C4-FC957B161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562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230412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绝对收益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&amp;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稳定策略不同基金指标对比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420450"/>
              </p:ext>
            </p:extLst>
          </p:nvPr>
        </p:nvGraphicFramePr>
        <p:xfrm>
          <a:off x="1479815" y="1694676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普通股票型基金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被动指数型基金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偏股混合型基金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增强指数型基金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0.216911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0.054287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0.149422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0.080655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0.247755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0.30351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0.225964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0.222419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-0.46468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-0.71739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-0.47818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-0.5346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0.813208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0.12801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0.592961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0.293231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0.466792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0.075673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0.31248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0.150869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0.000525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-8E-05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0.000305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1.84E-05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0.005999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0.011704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0.005589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0.003937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8781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594293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绝对收益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&amp;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稳定策略不同基金指标对比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二年期回溯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59749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普通股票型基金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被动指数型基金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偏股混合型基金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增强指数型基金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0.184086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0.020578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0.144841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0.103788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0.242359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0.294277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0.211865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0.222474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-0.48084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-0.46606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-0.51168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0.695874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0.017477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0.610799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0.397143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0.382841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0.031159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0.31078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0.20284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0.00043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-0.0002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0.000286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0.000119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0.006106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0.009647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0.005021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0.003487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36181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456435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绝对收益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&amp;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稳定策略不同基金指标对比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三年期回溯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385369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普通股票型基金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被动指数型基金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偏股混合型基金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增强指数型基金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0.150333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0.080872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0.114681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0.082201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0.254554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0.255102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0.217907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0.223429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-0.51336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-0.54834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-0.5284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-0.47117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0.529941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0.256515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0.455455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0.298826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0.29284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0.147485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0.217036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0.174462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0.000308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3.25E-05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0.000174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3.89E-05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0.005605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0.008146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0.004841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0.002902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2720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绝对收益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&amp;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稳定策略不同基金指标对比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四年期回溯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603036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普通股票型基金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被动指数型基金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偏股混合型基金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增强指数型基金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0.136317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0.066576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0.088107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0.081734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0.25524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0.227346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0.216381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0.20916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-0.51025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-0.49099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-0.53542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-0.43524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0.473602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0.224952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0.335854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0.316981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0.267154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0.135595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0.164556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0.18779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0.000256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-9.7E-06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7.97E-05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5.56E-05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0.005501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0.005115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0.004483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0.002432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42156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绝对收益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&amp;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稳定策略不同基金指标对比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五年期回溯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597529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普通股票型基金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被动指数型基金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偏股混合型基金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增强指数型基金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0.124615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0.075414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0.086378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0.090415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0.242131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0.209646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0.218291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0.206753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-0.50565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-0.45947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-0.52637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-0.4331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0.450912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0.286102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0.324996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0.362657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0.246444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0.164135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0.164103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0.208763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0.000225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2.56E-05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7.18E-05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9.28E-05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0.005555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0.002553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0.004258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0.002338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5387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37" y="390563"/>
            <a:ext cx="9291326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绝对稳定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超额策略不同基金净值对比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一年期回溯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39BF8D-0F5B-4FC8-9C20-71B97D98D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54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491" y="390563"/>
            <a:ext cx="9230412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绝对稳定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超额策略不同基金净值对比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二年期回溯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9A5FF9-E954-4B2E-B55C-30D062AE5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278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491" y="390563"/>
            <a:ext cx="9230412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绝对稳定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超额策略不同基金净值对比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三年期回溯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ADC0F6-DDB5-46AE-8A08-79BCFDF87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79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491" y="390563"/>
            <a:ext cx="9230412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绝对稳定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超额策略不同基金净值对比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四年期回溯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3C1A84-6627-4940-99FC-8FF07121C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360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491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绝对稳定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超额策略不同基金净值对比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五年期回溯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B6BF3E-CE15-4E17-B69B-D1ABB2059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70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40513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货币市场型基金不同优选策略净值对比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五年期回溯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BE1F1B-36EE-4F2E-9996-11075462F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083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230412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绝对稳定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超额策略不同基金指标对比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027924"/>
              </p:ext>
            </p:extLst>
          </p:nvPr>
        </p:nvGraphicFramePr>
        <p:xfrm>
          <a:off x="1479815" y="1694676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普通股票型基金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被动指数型基金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偏股混合型基金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增强指数型基金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0.220538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0.060203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0.155298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0.09401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0.243724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0.306622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0.225922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0.227026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-0.43729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-0.62981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-0.49144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-0.53519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0.841543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0.146004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0.61908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0.346107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0.504334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0.095589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0.316008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0.175658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0.000549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-5.8E-05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0.000326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6.75E-05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0.006078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0.00999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0.005494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0.003602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0187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204764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绝对稳定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超额策略不同基金指标对比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二年期回溯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837624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普通股票型基金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被动指数型基金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偏股混合型基金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增强指数型基金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0.195898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0.131149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0.145335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0.102575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0.241551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0.289271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0.216389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0.212527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-0.46156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-0.58525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-0.49093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-0.48624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0.40002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0.60031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0.41002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0.424423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0.224089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0.296043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0.210955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0.000476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0.000235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0.005917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0.009057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0.005081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0.003046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6898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456435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绝对稳定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超额策略不同基金指标对比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三年期回溯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377132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普通股票型基金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被动指数型基金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偏股混合型基金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增强指数型基金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0.160076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0.145183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0.120448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0.078636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0.252469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0.27047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0.215329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0.223834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-0.48841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-0.54381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-0.52311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-0.46851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0.57291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0.479717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0.48769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0.28236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0.327747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0.266977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0.230255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0.167844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0.00035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0.000274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2.71E-05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0.006121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0.00471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0.002725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48783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绝对稳定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超额策略不同基金指标对比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四年期回溯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497808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普通股票型基金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被动指数型基金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偏股混合型基金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增强指数型基金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0.148617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0.11499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0.093364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0.083541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0.252161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0.231266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0.213819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0.208583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-0.51141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-0.46249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-0.53274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-0.43399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0.528165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0.430479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0.364464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0.326521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0.290601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0.24863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0.175251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0.192496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0.000303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0.000182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9.81E-05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6.37E-05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0.005677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0.004321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0.004334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0.002354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7414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绝对稳定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超额策略不同基金指标对比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五年期回溯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497037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普通股票型基金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被动指数型基金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偏股混合型基金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增强指数型基金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0.132453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0.101326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0.093014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0.090479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0.239441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0.212032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0.217209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0.20653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-0.4994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-0.46177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-0.51609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-0.4331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0.488716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0.405089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0.357164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0.363357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0.265227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0.219433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0.180228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0.20891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0.000251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9.67E-05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9.32E-05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0.005546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0.002516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0.004253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0.002325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122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228" y="390563"/>
            <a:ext cx="7699544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稳定性策略不同基金净值对比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一年期回溯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6BB212-3BBA-40ED-8EB0-00A257680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321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228" y="390563"/>
            <a:ext cx="7699544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稳定性策略不同基金净值对比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二年期回溯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8E8ABC-A229-4705-8B4E-B595640CA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289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228" y="390563"/>
            <a:ext cx="7699544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稳定性策略不同基金净值对比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三年期回溯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9B1297-CC17-437F-AA1C-B60555C0F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304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228" y="390563"/>
            <a:ext cx="7699544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稳定性策略不同基金净值对比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四年期回溯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8092C0-D5AD-44A8-9A33-CD0AE4ED0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870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228" y="390563"/>
            <a:ext cx="7699544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稳定性策略不同基金净值对比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五年期回溯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5DC76A-1202-4FC2-A393-2513D68B0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00" y="1090800"/>
            <a:ext cx="8650800" cy="5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45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46" y="390563"/>
            <a:ext cx="9341019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货币市场型基金不同优选策略指标对比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971128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收益优选策略</a:t>
                      </a:r>
                      <a:endParaRPr lang="zh-CN" altLang="en-US" sz="16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</a:t>
                      </a:r>
                      <a:r>
                        <a:rPr lang="en-US" altLang="zh-CN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夏普优选策略</a:t>
                      </a:r>
                      <a:endParaRPr lang="zh-CN" altLang="en-US" sz="16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</a:t>
                      </a:r>
                      <a:r>
                        <a:rPr lang="en-US" altLang="zh-CN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回撤比优选策略</a:t>
                      </a:r>
                      <a:endParaRPr lang="zh-CN" altLang="en-US" sz="16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</a:t>
                      </a:r>
                      <a:r>
                        <a:rPr lang="en-US" altLang="zh-CN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夏普</a:t>
                      </a:r>
                      <a:r>
                        <a:rPr lang="en-US" altLang="zh-CN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+</a:t>
                      </a:r>
                      <a:r>
                        <a:rPr lang="zh-CN" altLang="en-US" sz="16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回撤比优选策略</a:t>
                      </a:r>
                      <a:endParaRPr lang="zh-CN" altLang="en-US" sz="16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0.040474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0.039864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0.040474</a:t>
                      </a:r>
                      <a:endParaRPr lang="en-US" altLang="zh-CN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0.039857</a:t>
                      </a:r>
                      <a:endParaRPr lang="en-US" altLang="zh-CN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0.003888</a:t>
                      </a:r>
                      <a:endParaRPr lang="en-US" altLang="zh-CN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0.003697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0.003888</a:t>
                      </a:r>
                      <a:endParaRPr lang="en-US" altLang="zh-CN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0.003687</a:t>
                      </a:r>
                      <a:endParaRPr lang="en-US" altLang="zh-CN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6.440293</a:t>
                      </a:r>
                      <a:endParaRPr lang="en-US" altLang="zh-CN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6.607164</a:t>
                      </a:r>
                      <a:endParaRPr lang="en-US" altLang="zh-CN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6.440293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6.624406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0.000163</a:t>
                      </a:r>
                      <a:endParaRPr lang="en-US" altLang="zh-CN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0.000161</a:t>
                      </a:r>
                      <a:endParaRPr lang="en-US" altLang="zh-CN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0.000163</a:t>
                      </a:r>
                      <a:endParaRPr lang="en-US" altLang="zh-CN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0.000161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0.000186</a:t>
                      </a:r>
                      <a:endParaRPr lang="en-US" altLang="zh-CN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0.000186</a:t>
                      </a:r>
                      <a:endParaRPr lang="en-US" altLang="zh-CN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0.000186</a:t>
                      </a:r>
                      <a:endParaRPr lang="en-US" altLang="zh-CN" sz="16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0.000186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660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228" y="390563"/>
            <a:ext cx="7699544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稳定性策略不同基金指标对比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647441"/>
              </p:ext>
            </p:extLst>
          </p:nvPr>
        </p:nvGraphicFramePr>
        <p:xfrm>
          <a:off x="1479815" y="1694676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普通股票型基金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被动指数型基金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偏股混合型基金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增强指数型基金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0.203057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0.128021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0.165562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0.080944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0.276106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0.356208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0.238398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0.233298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-0.52172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-0.67291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-0.49443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-0.56163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0.679533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0.316071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0.629734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0.280795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0.389211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0.190249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0.334853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0.144122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0.000489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0.000364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1.36E-05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0.00689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0.010763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0.00652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0.003995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77932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228" y="390563"/>
            <a:ext cx="7699544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稳定性策略不同基金指标对比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二年期回溯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166655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普通股票型基金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被动指数型基金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偏股混合型基金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增强指数型基金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0.181374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0.1503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0.15459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0.105915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0.247535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0.329727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0.235377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0.222917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-0.4884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-0.63988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-0.47643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-0.51344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0.670368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0.409021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0.591203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0.405892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0.371361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0.234886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0.324477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0.206284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0.000436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0.000288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0.000326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0.000127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0.007026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0.009884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0.006008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0.003593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92349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228" y="390563"/>
            <a:ext cx="7699544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稳定性策略不同基金指标对比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三年期回溯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866478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普通股票型基金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被动指数型基金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偏股混合型基金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增强指数型基金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0.169472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0.162328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0.119827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0.08834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0.262848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0.275971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0.229651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0.225881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-0.5217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-0.54536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-0.5318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-0.46703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0.586033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0.532279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0.454569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0.322759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0.324844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0.297652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0.225323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0.189151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0.000397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6.31E-05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0.006672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0.00723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0.005435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0.003006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5188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228" y="390563"/>
            <a:ext cx="7699544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稳定性策略不同基金指标对比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四年期回溯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765547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普通股票型基金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被动指数型基金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偏股混合型基金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增强指数型基金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0.155584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0.116962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0.094872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0.080678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0.259883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0.244329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0.227753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0.208745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-0.53286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-0.44518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-0.5473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-0.43089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0.539281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0.415537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0.348789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0.312553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0.291979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0.26273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0.173347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0.187238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0.000335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0.000102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5.38E-05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b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0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0.006404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0.004953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0.004742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0.002438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30724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>
            <a:extLst>
              <a:ext uri="{FF2B5EF4-FFF2-40B4-BE49-F238E27FC236}">
                <a16:creationId xmlns:a16="http://schemas.microsoft.com/office/drawing/2014/main" id="{22315ACA-DAB7-4F82-9397-DBAF0528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228" y="390563"/>
            <a:ext cx="7699544" cy="539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稳定性策略不同基金指标对比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五年期回溯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307C8B-B15D-416C-ABEA-C8BD56BE9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486911"/>
              </p:ext>
            </p:extLst>
          </p:nvPr>
        </p:nvGraphicFramePr>
        <p:xfrm>
          <a:off x="1479815" y="1638300"/>
          <a:ext cx="9232370" cy="3968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474">
                  <a:extLst>
                    <a:ext uri="{9D8B030D-6E8A-4147-A177-3AD203B41FA5}">
                      <a16:colId xmlns:a16="http://schemas.microsoft.com/office/drawing/2014/main" val="3374586333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675101905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57257430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1417605032"/>
                    </a:ext>
                  </a:extLst>
                </a:gridCol>
                <a:gridCol w="1846474">
                  <a:extLst>
                    <a:ext uri="{9D8B030D-6E8A-4147-A177-3AD203B41FA5}">
                      <a16:colId xmlns:a16="http://schemas.microsoft.com/office/drawing/2014/main" val="3573157797"/>
                    </a:ext>
                  </a:extLst>
                </a:gridCol>
              </a:tblGrid>
              <a:tr h="1387300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普通股票型基金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被动指数型基金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偏股混合型基金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增强指数型基金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84185674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年化收益率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0.142744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0.109552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0.09285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0.092514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9088238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收益率标准差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0.256378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0.215064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0.227961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0.2058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014570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最大回撤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-0.52885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-0.46139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-0.54097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-0.43003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8790210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Sharpe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0.496571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0.437623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0.339599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0.374534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063303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Calmar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比率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0.269917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0.23744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0.171636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0.215132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4695041"/>
                  </a:ext>
                </a:extLst>
              </a:tr>
              <a:tr h="2164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endParaRPr 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0.000297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0.000151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8.82E-05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0.000101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4496326"/>
                  </a:ext>
                </a:extLst>
              </a:tr>
              <a:tr h="4033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Alpha</a:t>
                      </a:r>
                      <a:r>
                        <a:rPr lang="zh-CN" altLang="en-US" sz="1800" u="none" strike="noStrike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稳定性</a:t>
                      </a:r>
                      <a:endParaRPr lang="zh-CN" altLang="en-US" sz="1800" b="1" i="0" u="none" strike="noStrike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0.006408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0.002787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0.004591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0.002356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0396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152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13921</TotalTime>
  <Words>4240</Words>
  <Application>Microsoft Office PowerPoint</Application>
  <PresentationFormat>宽屏</PresentationFormat>
  <Paragraphs>1846</Paragraphs>
  <Slides>94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94</vt:i4>
      </vt:variant>
    </vt:vector>
  </HeadingPairs>
  <TitlesOfParts>
    <vt:vector size="102" baseType="lpstr">
      <vt:lpstr>华文楷体</vt:lpstr>
      <vt:lpstr>楷体</vt:lpstr>
      <vt:lpstr>全字库正楷体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货币市场型基金不同优选策略净值对比-一年期回溯</vt:lpstr>
      <vt:lpstr>货币市场型基金不同优选策略净值对比-二年期回溯</vt:lpstr>
      <vt:lpstr>货币市场型基金不同优选策略净值对比-三年期回溯</vt:lpstr>
      <vt:lpstr>货币市场型基金不同优选策略净值对比-四年期回溯</vt:lpstr>
      <vt:lpstr>货币市场型基金不同优选策略净值对比-五年期回溯</vt:lpstr>
      <vt:lpstr>货币市场型基金不同优选策略指标对比-一年期回溯</vt:lpstr>
      <vt:lpstr>货币市场型基金不同优选策略指标对比-二年期回溯</vt:lpstr>
      <vt:lpstr>货币市场型基金不同优选策略指标对比-三年期回溯</vt:lpstr>
      <vt:lpstr>货币市场型基金不同优选策略指标对比-四年期回溯</vt:lpstr>
      <vt:lpstr>货币市场型基金不同优选策略指标对比-五年期回溯</vt:lpstr>
      <vt:lpstr>被动指数型基金不同优选策略净值对比-一年期回溯</vt:lpstr>
      <vt:lpstr>被动指数型基金不同优选策略净值对比-二年期回溯</vt:lpstr>
      <vt:lpstr>被动指数型基金不同优选策略净值对比-三年期回溯</vt:lpstr>
      <vt:lpstr>被动指数型基金不同优选策略净值对比-四年期回溯</vt:lpstr>
      <vt:lpstr>被动指数型基金不同优选策略净值对比-五年期回溯</vt:lpstr>
      <vt:lpstr>被动指数型基金不同优选策略指标对比-一年期回溯</vt:lpstr>
      <vt:lpstr>被动指数型基金不同优选策略指标对比-二年期回溯</vt:lpstr>
      <vt:lpstr>被动指数型基金不同优选策略指标对比-三年期回溯</vt:lpstr>
      <vt:lpstr>被动指数型基金不同优选策略指标对比-四年期回溯</vt:lpstr>
      <vt:lpstr>被动指数型基金不同优选策略指标对比-五年期回溯</vt:lpstr>
      <vt:lpstr>偏股混合型基金不同优选策略净值对比-一年期回溯</vt:lpstr>
      <vt:lpstr>偏股混合型基金不同优选策略净值对比-二年期回溯</vt:lpstr>
      <vt:lpstr>偏股混合型基金不同优选策略净值对比-三年期回溯</vt:lpstr>
      <vt:lpstr>偏股混合型基金不同优选策略净值对比-四年期回溯</vt:lpstr>
      <vt:lpstr>偏股混合型基金不同优选策略净值对比-五年期回溯</vt:lpstr>
      <vt:lpstr>偏股混合型基金不同优选策略指标对比-一年期回溯</vt:lpstr>
      <vt:lpstr>偏股混合型基金不同优选策略指标对比-二年期回溯</vt:lpstr>
      <vt:lpstr>偏股混合型基金不同优选策略指标对比-三年期回溯</vt:lpstr>
      <vt:lpstr>偏股混合型基金不同优选策略指标对比-四年期回溯</vt:lpstr>
      <vt:lpstr>偏股混合型基金不同优选策略指标对比-五年期回溯</vt:lpstr>
      <vt:lpstr>普通股票型基金不同优选策略净值对比-一年期回溯</vt:lpstr>
      <vt:lpstr>普通股票型基金不同优选策略净值对比-二年期回溯</vt:lpstr>
      <vt:lpstr>普通股票型基金不同优选策略净值对比-三年期回溯</vt:lpstr>
      <vt:lpstr>普通股票型基金不同优选策略净值对比-四年期回溯</vt:lpstr>
      <vt:lpstr>普通股票型基金不同优选策略净值对比-五年期回溯</vt:lpstr>
      <vt:lpstr>普通股票型基金不同优选策略指标对比-一年期回溯</vt:lpstr>
      <vt:lpstr>普通股票型基金不同优选策略指标对比-二年期回溯</vt:lpstr>
      <vt:lpstr>普通股票型基金不同优选策略指标对比-三年期回溯</vt:lpstr>
      <vt:lpstr>普通股票型基金不同优选策略指标对比-四年期回溯</vt:lpstr>
      <vt:lpstr>普通股票型基金不同优选策略指标对比-五年期回溯</vt:lpstr>
      <vt:lpstr>增强指数型基金不同优选策略净值对比-一年期回溯</vt:lpstr>
      <vt:lpstr>增强指数型基金不同优选策略净值对比-二年期回溯</vt:lpstr>
      <vt:lpstr>增强指数型基金不同优选策略净值对比-三年期回溯</vt:lpstr>
      <vt:lpstr>增强指数型基金不同优选策略净值对比-四年期回溯</vt:lpstr>
      <vt:lpstr>增强指数型基金不同优选策略净值对比-五年期回溯</vt:lpstr>
      <vt:lpstr>增强指数型基金不同优选策略指标对比-一年期回溯</vt:lpstr>
      <vt:lpstr>增强指数型基金不同优选策略指标对比-二年期回溯</vt:lpstr>
      <vt:lpstr>增强指数型基金不同优选策略指标对比-三年期回溯</vt:lpstr>
      <vt:lpstr>增强指数型基金不同优选策略指标对比-四年期回溯</vt:lpstr>
      <vt:lpstr>增强指数型基金不同优选策略指标对比-五年期回溯</vt:lpstr>
      <vt:lpstr>PowerPoint 演示文稿</vt:lpstr>
      <vt:lpstr>绝对&amp;超额稳定策略不同基金净值对比-一年期回溯</vt:lpstr>
      <vt:lpstr>绝对&amp;超额稳定策略不同基金净值对比-二年期回溯</vt:lpstr>
      <vt:lpstr>绝对&amp;超额稳定策略不同基金净值对比-三年期回溯</vt:lpstr>
      <vt:lpstr>绝对&amp;超额稳定策略不同基金净值对比-四年期回溯</vt:lpstr>
      <vt:lpstr>绝对&amp;超额稳定策略不同基金净值对比-五年期回溯</vt:lpstr>
      <vt:lpstr>绝对&amp;超额稳定策略不同基金指标对比-一年期回溯</vt:lpstr>
      <vt:lpstr>绝对&amp;超额稳定策略不同基金指标对比-二年期回溯</vt:lpstr>
      <vt:lpstr>绝对&amp;超额稳定策略不同基金指标对比-三年期回溯</vt:lpstr>
      <vt:lpstr>绝对&amp;超额稳定策略不同基金指标对比-四年期回溯</vt:lpstr>
      <vt:lpstr>绝对&amp;超额稳定策略不同基金指标对比-五年期回溯</vt:lpstr>
      <vt:lpstr>绝对收益&amp;稳定策略不同基金净值对比-一年期回溯</vt:lpstr>
      <vt:lpstr>绝对收益&amp;稳定策略不同基金净值对比-二年期回溯</vt:lpstr>
      <vt:lpstr>绝对收益&amp;稳定策略不同基金净值对比-三年期回溯</vt:lpstr>
      <vt:lpstr>绝对收益&amp;稳定策略不同基金净值对比-四年期回溯</vt:lpstr>
      <vt:lpstr>绝对收益&amp;稳定策略不同基金净值对比-五年期回溯</vt:lpstr>
      <vt:lpstr>绝对收益&amp;稳定策略不同基金指标对比-一年期回溯</vt:lpstr>
      <vt:lpstr>绝对收益&amp;稳定策略不同基金指标对比-二年期回溯</vt:lpstr>
      <vt:lpstr>绝对收益&amp;稳定策略不同基金指标对比-三年期回溯</vt:lpstr>
      <vt:lpstr>绝对收益&amp;稳定策略不同基金指标对比-四年期回溯</vt:lpstr>
      <vt:lpstr>绝对收益&amp;稳定策略不同基金指标对比-五年期回溯</vt:lpstr>
      <vt:lpstr>绝对稳定+超额策略不同基金净值对比-一年期回溯</vt:lpstr>
      <vt:lpstr>绝对稳定+超额策略不同基金净值对比-二年期回溯</vt:lpstr>
      <vt:lpstr>绝对稳定+超额策略不同基金净值对比-三年期回溯</vt:lpstr>
      <vt:lpstr>绝对稳定+超额策略不同基金净值对比-四年期回溯</vt:lpstr>
      <vt:lpstr>绝对稳定+超额策略不同基金净值对比-五年期回溯</vt:lpstr>
      <vt:lpstr>绝对稳定+超额策略不同基金指标对比-一年期回溯</vt:lpstr>
      <vt:lpstr>绝对稳定+超额策略不同基金指标对比-二年期回溯</vt:lpstr>
      <vt:lpstr>绝对稳定+超额策略不同基金指标对比-三年期回溯</vt:lpstr>
      <vt:lpstr>绝对稳定+超额策略不同基金指标对比-四年期回溯</vt:lpstr>
      <vt:lpstr>绝对稳定+超额策略不同基金指标对比-五年期回溯</vt:lpstr>
      <vt:lpstr>稳定性策略不同基金净值对比-一年期回溯</vt:lpstr>
      <vt:lpstr>稳定性策略不同基金净值对比-二年期回溯</vt:lpstr>
      <vt:lpstr>稳定性策略不同基金净值对比-三年期回溯</vt:lpstr>
      <vt:lpstr>稳定性策略不同基金净值对比-四年期回溯</vt:lpstr>
      <vt:lpstr>稳定性策略不同基金净值对比-五年期回溯</vt:lpstr>
      <vt:lpstr>稳定性策略不同基金指标对比-一年期回溯</vt:lpstr>
      <vt:lpstr>稳定性策略不同基金指标对比-二年期回溯</vt:lpstr>
      <vt:lpstr>稳定性策略不同基金指标对比-三年期回溯</vt:lpstr>
      <vt:lpstr>稳定性策略不同基金指标对比-四年期回溯</vt:lpstr>
      <vt:lpstr>稳定性策略不同基金指标对比-五年期回溯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刘 一凡</cp:lastModifiedBy>
  <cp:revision>418</cp:revision>
  <dcterms:created xsi:type="dcterms:W3CDTF">2018-05-03T01:46:00Z</dcterms:created>
  <dcterms:modified xsi:type="dcterms:W3CDTF">2020-07-14T02:18:15Z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